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71" r:id="rId2"/>
    <p:sldId id="272" r:id="rId3"/>
    <p:sldId id="256" r:id="rId4"/>
    <p:sldId id="257" r:id="rId5"/>
    <p:sldId id="261" r:id="rId6"/>
    <p:sldId id="263" r:id="rId7"/>
    <p:sldId id="258" r:id="rId8"/>
    <p:sldId id="266" r:id="rId9"/>
    <p:sldId id="260" r:id="rId10"/>
    <p:sldId id="259" r:id="rId11"/>
    <p:sldId id="264" r:id="rId12"/>
    <p:sldId id="265" r:id="rId13"/>
    <p:sldId id="267" r:id="rId14"/>
    <p:sldId id="268" r:id="rId15"/>
    <p:sldId id="262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A697-9D75-4DE8-8C28-1296A6CF43C1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74B8D-FEEF-4ACC-AE11-BD533592BCDC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72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006-7E0B-4944-9FC8-8FFECA54B11C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650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3413-B80B-4905-8668-7292F4C8B0D5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582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144992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36461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FC935-CE77-4008-BAD9-6108F00BE393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82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62D5-4244-4B26-B385-E71032EABECD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1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BD967-1B7E-40AA-AAF7-BA98E0E039F7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63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1490F-3E6A-4544-9694-22B6007FE3C6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09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9620-38BC-4982-922B-C904A70C41DD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891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FC6-E80E-40CB-B83C-A6FFE3EF0BA6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00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863F-52DC-41B2-9D00-5A4E5632AC32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87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5614-3909-43DC-A067-7F9842F8B81D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39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9323-6A73-409C-86A6-9EAF0F851121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00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0176-F1D3-49EC-82F4-0915A3AC4184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2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72865-FBF0-458A-BAFF-4F75173770F5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48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21983" y="1378038"/>
            <a:ext cx="9878096" cy="4584199"/>
          </a:xfrm>
        </p:spPr>
        <p:txBody>
          <a:bodyPr>
            <a:noAutofit/>
          </a:bodyPr>
          <a:lstStyle/>
          <a:p>
            <a:pPr algn="r"/>
            <a:r>
              <a:rPr lang="ru-RU" sz="4400" b="1" dirty="0" smtClean="0">
                <a:solidFill>
                  <a:schemeClr val="tx1"/>
                </a:solidFill>
              </a:rPr>
              <a:t>Стажерская практика по теме </a:t>
            </a:r>
            <a:r>
              <a:rPr lang="ru-RU" sz="4000" b="1" dirty="0" smtClean="0">
                <a:solidFill>
                  <a:schemeClr val="tx1"/>
                </a:solidFill>
              </a:rPr>
              <a:t/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4000" b="1" dirty="0" smtClean="0">
                <a:solidFill>
                  <a:schemeClr val="tx1"/>
                </a:solidFill>
              </a:rPr>
              <a:t>«Учебно-методическое обеспечение организации </a:t>
            </a:r>
            <a:r>
              <a:rPr lang="ru-RU" sz="4000" b="1" dirty="0">
                <a:solidFill>
                  <a:schemeClr val="tx1"/>
                </a:solidFill>
              </a:rPr>
              <a:t>предпрофильной подготовки школьников посредством внедрения сетевой формы взаимодействия с образовательными </a:t>
            </a:r>
            <a:r>
              <a:rPr lang="ru-RU" sz="4000" b="1" dirty="0" smtClean="0">
                <a:solidFill>
                  <a:schemeClr val="tx1"/>
                </a:solidFill>
              </a:rPr>
              <a:t>организациями»</a:t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4000" b="1" dirty="0" smtClean="0">
                <a:solidFill>
                  <a:schemeClr val="tx1"/>
                </a:solidFill>
              </a:rPr>
              <a:t>12.12.2019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61257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50623"/>
            <a:ext cx="8911687" cy="1280890"/>
          </a:xfrm>
        </p:spPr>
        <p:txBody>
          <a:bodyPr>
            <a:noAutofit/>
          </a:bodyPr>
          <a:lstStyle/>
          <a:p>
            <a:pPr algn="r"/>
            <a:r>
              <a:rPr lang="ru-RU" sz="4400" b="1" dirty="0">
                <a:solidFill>
                  <a:schemeClr val="tx1"/>
                </a:solidFill>
              </a:rPr>
              <a:t>Условия эффективности сетевого взаимодействия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9099" y="1867437"/>
            <a:ext cx="10345513" cy="4726545"/>
          </a:xfrm>
        </p:spPr>
        <p:txBody>
          <a:bodyPr>
            <a:noAutofit/>
          </a:bodyPr>
          <a:lstStyle/>
          <a:p>
            <a:r>
              <a:rPr lang="ru-RU" sz="2400" dirty="0"/>
              <a:t>высокая компетентность педагогических работников;</a:t>
            </a:r>
            <a:endParaRPr lang="ru-RU" sz="2400" dirty="0"/>
          </a:p>
          <a:p>
            <a:r>
              <a:rPr lang="ru-RU" sz="2400" dirty="0" smtClean="0"/>
              <a:t>четкое </a:t>
            </a:r>
            <a:r>
              <a:rPr lang="ru-RU" sz="2400" dirty="0"/>
              <a:t>распределение этапов деятельности и обязанностей между субъектами образовательного процесса;</a:t>
            </a:r>
            <a:endParaRPr lang="ru-RU" sz="2400" dirty="0"/>
          </a:p>
          <a:p>
            <a:r>
              <a:rPr lang="ru-RU" sz="2400" dirty="0" smtClean="0"/>
              <a:t>совместный </a:t>
            </a:r>
            <a:r>
              <a:rPr lang="ru-RU" sz="2400" dirty="0"/>
              <a:t>постоянный контроль посещаемости элективных курсов обучающимися;</a:t>
            </a:r>
            <a:endParaRPr lang="ru-RU" sz="2400" dirty="0"/>
          </a:p>
          <a:p>
            <a:r>
              <a:rPr lang="ru-RU" sz="2400" dirty="0" smtClean="0"/>
              <a:t>совместная </a:t>
            </a:r>
            <a:r>
              <a:rPr lang="ru-RU" sz="2400" dirty="0"/>
              <a:t>разработка дополнительных образовательных программ по направлениям предпрофильной подготовки и профильного обучения;</a:t>
            </a:r>
            <a:endParaRPr lang="ru-RU" sz="2400" dirty="0"/>
          </a:p>
          <a:p>
            <a:r>
              <a:rPr lang="ru-RU" sz="2400" dirty="0" smtClean="0"/>
              <a:t>стимулирование </a:t>
            </a:r>
            <a:r>
              <a:rPr lang="ru-RU" sz="2400" dirty="0"/>
              <a:t>педагогических работников к деятельности (заработная плата, стимулирующие выплаты, награды).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25677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40775"/>
            <a:ext cx="8911687" cy="1280890"/>
          </a:xfrm>
        </p:spPr>
        <p:txBody>
          <a:bodyPr>
            <a:noAutofit/>
          </a:bodyPr>
          <a:lstStyle/>
          <a:p>
            <a:pPr algn="r"/>
            <a:r>
              <a:rPr lang="ru-RU" sz="4800" b="1" dirty="0">
                <a:solidFill>
                  <a:schemeClr val="tx1"/>
                </a:solidFill>
              </a:rPr>
              <a:t>Риски, возможные ограничения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9554" y="2133599"/>
            <a:ext cx="10075057" cy="4486141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недостаточное </a:t>
            </a:r>
            <a:r>
              <a:rPr lang="ru-RU" sz="2400" dirty="0">
                <a:solidFill>
                  <a:schemeClr val="tx1"/>
                </a:solidFill>
              </a:rPr>
              <a:t>финансовое обеспечение образовательного </a:t>
            </a:r>
            <a:r>
              <a:rPr lang="ru-RU" sz="2400" dirty="0" smtClean="0">
                <a:solidFill>
                  <a:schemeClr val="tx1"/>
                </a:solidFill>
              </a:rPr>
              <a:t>процесса;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ошибочная </a:t>
            </a:r>
            <a:r>
              <a:rPr lang="ru-RU" sz="2400" dirty="0">
                <a:solidFill>
                  <a:schemeClr val="tx1"/>
                </a:solidFill>
              </a:rPr>
              <a:t>организационная схема и слабый управленческий потенциал, ошибки в подборе ответственных лиц за организацию и проведение мероприятий;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трудоемкость </a:t>
            </a:r>
            <a:r>
              <a:rPr lang="ru-RU" sz="2400" dirty="0">
                <a:solidFill>
                  <a:schemeClr val="tx1"/>
                </a:solidFill>
              </a:rPr>
              <a:t>разработки дополнительных образовательных программ; 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отказ от </a:t>
            </a:r>
            <a:r>
              <a:rPr lang="ru-RU" sz="2400" dirty="0" smtClean="0">
                <a:solidFill>
                  <a:schemeClr val="tx1"/>
                </a:solidFill>
              </a:rPr>
              <a:t>работы, недостаточная мотивация педагогических </a:t>
            </a:r>
            <a:r>
              <a:rPr lang="ru-RU" sz="2400" dirty="0">
                <a:solidFill>
                  <a:schemeClr val="tx1"/>
                </a:solidFill>
              </a:rPr>
              <a:t>работников в связи с их перегрузкой или профессиональным выгоранием.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01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1679" y="624110"/>
            <a:ext cx="9662933" cy="1280890"/>
          </a:xfrm>
        </p:spPr>
        <p:txBody>
          <a:bodyPr>
            <a:normAutofit fontScale="90000"/>
          </a:bodyPr>
          <a:lstStyle/>
          <a:p>
            <a:pPr algn="r"/>
            <a:r>
              <a:rPr lang="ru-RU" sz="4400" b="1" dirty="0" smtClean="0">
                <a:solidFill>
                  <a:schemeClr val="tx1"/>
                </a:solidFill>
              </a:rPr>
              <a:t>Используемые ресурсы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в рамках сетевого взаимодействия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9707" y="2133600"/>
            <a:ext cx="10277341" cy="4473262"/>
          </a:xfrm>
        </p:spPr>
        <p:txBody>
          <a:bodyPr>
            <a:noAutofit/>
          </a:bodyPr>
          <a:lstStyle/>
          <a:p>
            <a:r>
              <a:rPr lang="ru-RU" sz="2200" dirty="0">
                <a:solidFill>
                  <a:schemeClr val="tx1"/>
                </a:solidFill>
              </a:rPr>
              <a:t>- </a:t>
            </a:r>
            <a:r>
              <a:rPr lang="ru-RU" sz="2200" b="1" dirty="0">
                <a:solidFill>
                  <a:schemeClr val="tx1"/>
                </a:solidFill>
              </a:rPr>
              <a:t>сайты образовательных организаций – участников сетевого взаимодействия </a:t>
            </a:r>
            <a:r>
              <a:rPr lang="ru-RU" sz="2200" dirty="0">
                <a:solidFill>
                  <a:schemeClr val="tx1"/>
                </a:solidFill>
              </a:rPr>
              <a:t>(публикация информации о начале реализации предпрофильной подготовки в рамках сетевого взаимодействия, публикация расписание, реализуемых программ учебных курсов, локальных актов, регламентирующих деятельность сети); </a:t>
            </a:r>
          </a:p>
          <a:p>
            <a:r>
              <a:rPr lang="ru-RU" sz="2200" dirty="0">
                <a:solidFill>
                  <a:schemeClr val="tx1"/>
                </a:solidFill>
              </a:rPr>
              <a:t>- </a:t>
            </a:r>
            <a:r>
              <a:rPr lang="ru-RU" sz="2200" b="1" dirty="0" err="1">
                <a:solidFill>
                  <a:schemeClr val="tx1"/>
                </a:solidFill>
              </a:rPr>
              <a:t>google</a:t>
            </a:r>
            <a:r>
              <a:rPr lang="ru-RU" sz="2200" b="1" dirty="0">
                <a:solidFill>
                  <a:schemeClr val="tx1"/>
                </a:solidFill>
              </a:rPr>
              <a:t>-сайт</a:t>
            </a:r>
            <a:r>
              <a:rPr lang="ru-RU" sz="2200" dirty="0">
                <a:solidFill>
                  <a:schemeClr val="tx1"/>
                </a:solidFill>
              </a:rPr>
              <a:t> (закрытый ресурс для </a:t>
            </a:r>
            <a:r>
              <a:rPr lang="ru-RU" sz="2200" dirty="0" smtClean="0">
                <a:solidFill>
                  <a:schemeClr val="tx1"/>
                </a:solidFill>
              </a:rPr>
              <a:t>распространения, обобщения </a:t>
            </a:r>
            <a:r>
              <a:rPr lang="ru-RU" sz="2200" dirty="0">
                <a:solidFill>
                  <a:schemeClr val="tx1"/>
                </a:solidFill>
              </a:rPr>
              <a:t>педагогического опыта педагогов, организации управления сетью); </a:t>
            </a:r>
          </a:p>
          <a:p>
            <a:r>
              <a:rPr lang="ru-RU" sz="2200" dirty="0">
                <a:solidFill>
                  <a:schemeClr val="tx1"/>
                </a:solidFill>
              </a:rPr>
              <a:t>-  </a:t>
            </a:r>
            <a:r>
              <a:rPr lang="ru-RU" sz="2200" b="1" dirty="0">
                <a:solidFill>
                  <a:schemeClr val="tx1"/>
                </a:solidFill>
              </a:rPr>
              <a:t>система </a:t>
            </a:r>
            <a:r>
              <a:rPr lang="ru-RU" sz="2200" b="1" dirty="0" err="1">
                <a:solidFill>
                  <a:schemeClr val="tx1"/>
                </a:solidFill>
              </a:rPr>
              <a:t>Skype</a:t>
            </a:r>
            <a:r>
              <a:rPr lang="ru-RU" sz="2200" b="1" dirty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(дистанционное взаимодействие обучающихся, родителей (законных представителей) и педагогов, </a:t>
            </a:r>
            <a:r>
              <a:rPr lang="ru-RU" sz="2200" dirty="0" err="1">
                <a:solidFill>
                  <a:schemeClr val="tx1"/>
                </a:solidFill>
              </a:rPr>
              <a:t>тьюторов</a:t>
            </a:r>
            <a:r>
              <a:rPr lang="ru-RU" sz="2200" dirty="0">
                <a:solidFill>
                  <a:schemeClr val="tx1"/>
                </a:solidFill>
              </a:rPr>
              <a:t>, педагогов-психологов, проведение дистанционных совещаний, индивидуальных консультаций</a:t>
            </a:r>
            <a:r>
              <a:rPr lang="ru-RU" sz="2200" dirty="0" smtClean="0">
                <a:solidFill>
                  <a:schemeClr val="tx1"/>
                </a:solidFill>
              </a:rPr>
              <a:t>);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04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1679" y="624110"/>
            <a:ext cx="9662933" cy="1280890"/>
          </a:xfrm>
        </p:spPr>
        <p:txBody>
          <a:bodyPr>
            <a:normAutofit fontScale="90000"/>
          </a:bodyPr>
          <a:lstStyle/>
          <a:p>
            <a:pPr algn="r"/>
            <a:r>
              <a:rPr lang="ru-RU" sz="4400" b="1" dirty="0" smtClean="0">
                <a:solidFill>
                  <a:schemeClr val="tx1"/>
                </a:solidFill>
              </a:rPr>
              <a:t>Используемые ресурсы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в рамках сетевого взаимодействия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80079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tx1"/>
                </a:solidFill>
              </a:rPr>
              <a:t>-  </a:t>
            </a:r>
            <a:r>
              <a:rPr lang="ru-RU" sz="2200" b="1" dirty="0">
                <a:solidFill>
                  <a:schemeClr val="tx1"/>
                </a:solidFill>
              </a:rPr>
              <a:t>блоги педагогов, персональные сайты педагогов</a:t>
            </a:r>
            <a:r>
              <a:rPr lang="ru-RU" sz="2200" dirty="0">
                <a:solidFill>
                  <a:schemeClr val="tx1"/>
                </a:solidFill>
              </a:rPr>
              <a:t>, работающих в рамках сетевого взаимодействия;</a:t>
            </a:r>
          </a:p>
          <a:p>
            <a:r>
              <a:rPr lang="ru-RU" sz="2200" dirty="0">
                <a:solidFill>
                  <a:schemeClr val="tx1"/>
                </a:solidFill>
              </a:rPr>
              <a:t>- проведение совместно с сетевыми партнерами </a:t>
            </a:r>
            <a:r>
              <a:rPr lang="ru-RU" sz="2200" b="1" dirty="0">
                <a:solidFill>
                  <a:schemeClr val="tx1"/>
                </a:solidFill>
              </a:rPr>
              <a:t>специализированных конкурсов для школьников </a:t>
            </a:r>
            <a:r>
              <a:rPr lang="ru-RU" sz="2200" dirty="0">
                <a:solidFill>
                  <a:schemeClr val="tx1"/>
                </a:solidFill>
              </a:rPr>
              <a:t>(олимпиада, конференция, конкурс профессионального мастерства и др.); </a:t>
            </a:r>
          </a:p>
          <a:p>
            <a:r>
              <a:rPr lang="ru-RU" sz="2200" dirty="0">
                <a:solidFill>
                  <a:schemeClr val="tx1"/>
                </a:solidFill>
              </a:rPr>
              <a:t>- проведение </a:t>
            </a:r>
            <a:r>
              <a:rPr lang="ru-RU" sz="2200" b="1" dirty="0">
                <a:solidFill>
                  <a:schemeClr val="tx1"/>
                </a:solidFill>
              </a:rPr>
              <a:t>массовых профориентационных мероприятий</a:t>
            </a:r>
            <a:r>
              <a:rPr lang="ru-RU" sz="2200" dirty="0">
                <a:solidFill>
                  <a:schemeClr val="tx1"/>
                </a:solidFill>
              </a:rPr>
              <a:t> (экскурсии на предприятия, Дни открытых дверей.); </a:t>
            </a:r>
          </a:p>
          <a:p>
            <a:r>
              <a:rPr lang="ru-RU" sz="2200" dirty="0">
                <a:solidFill>
                  <a:schemeClr val="tx1"/>
                </a:solidFill>
              </a:rPr>
              <a:t>- организация ежегодной </a:t>
            </a:r>
            <a:r>
              <a:rPr lang="ru-RU" sz="2200" b="1" dirty="0">
                <a:solidFill>
                  <a:schemeClr val="tx1"/>
                </a:solidFill>
              </a:rPr>
              <a:t>Ярмарки </a:t>
            </a:r>
            <a:r>
              <a:rPr lang="ru-RU" sz="2200" b="1" dirty="0" smtClean="0">
                <a:solidFill>
                  <a:schemeClr val="tx1"/>
                </a:solidFill>
              </a:rPr>
              <a:t>профессий </a:t>
            </a:r>
            <a:r>
              <a:rPr lang="ru-RU" sz="2200" dirty="0" smtClean="0">
                <a:solidFill>
                  <a:schemeClr val="tx1"/>
                </a:solidFill>
              </a:rPr>
              <a:t>совместно с ЦЗН; 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98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1679" y="624110"/>
            <a:ext cx="9662933" cy="1280890"/>
          </a:xfrm>
        </p:spPr>
        <p:txBody>
          <a:bodyPr>
            <a:normAutofit fontScale="90000"/>
          </a:bodyPr>
          <a:lstStyle/>
          <a:p>
            <a:pPr algn="r"/>
            <a:r>
              <a:rPr lang="ru-RU" sz="4400" b="1" dirty="0" smtClean="0">
                <a:solidFill>
                  <a:schemeClr val="tx1"/>
                </a:solidFill>
              </a:rPr>
              <a:t>Используемые ресурсы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в рамках сетевого взаимодействия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проведение совместных досуговых мероприятий (</a:t>
            </a:r>
            <a:r>
              <a:rPr lang="ru-RU" sz="2200" b="1" dirty="0">
                <a:solidFill>
                  <a:schemeClr val="tx1"/>
                </a:solidFill>
              </a:rPr>
              <a:t>Золотые хиты осени, Праздник первого </a:t>
            </a:r>
            <a:r>
              <a:rPr lang="ru-RU" sz="2200" b="1" dirty="0" smtClean="0">
                <a:solidFill>
                  <a:schemeClr val="tx1"/>
                </a:solidFill>
              </a:rPr>
              <a:t>изделия, Вручение дипломов</a:t>
            </a:r>
            <a:r>
              <a:rPr lang="ru-RU" sz="2200" dirty="0" smtClean="0">
                <a:solidFill>
                  <a:schemeClr val="tx1"/>
                </a:solidFill>
              </a:rPr>
              <a:t>…); </a:t>
            </a:r>
            <a:endParaRPr lang="ru-RU" sz="2200" dirty="0">
              <a:solidFill>
                <a:schemeClr val="tx1"/>
              </a:solidFill>
            </a:endParaRPr>
          </a:p>
          <a:p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проведение </a:t>
            </a:r>
            <a:r>
              <a:rPr lang="ru-RU" sz="2200" b="1" dirty="0" smtClean="0">
                <a:solidFill>
                  <a:schemeClr val="tx1"/>
                </a:solidFill>
              </a:rPr>
              <a:t>конкурса </a:t>
            </a:r>
            <a:r>
              <a:rPr lang="ru-RU" sz="2200" b="1" dirty="0">
                <a:solidFill>
                  <a:schemeClr val="tx1"/>
                </a:solidFill>
              </a:rPr>
              <a:t>видеороликов «Арт-Профи»</a:t>
            </a:r>
            <a:r>
              <a:rPr lang="ru-RU" sz="2200" dirty="0">
                <a:solidFill>
                  <a:schemeClr val="tx1"/>
                </a:solidFill>
              </a:rPr>
              <a:t>, направленного на популяризацию рабочих профессий с последующей их трансляцией в образовательных организациях, в сети интернет.</a:t>
            </a:r>
          </a:p>
          <a:p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756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4400" b="1" dirty="0">
                <a:solidFill>
                  <a:schemeClr val="tx1"/>
                </a:solidFill>
              </a:rPr>
              <a:t>Результаты внедрения </a:t>
            </a:r>
            <a:r>
              <a:rPr lang="ru-RU" sz="4400" b="1" dirty="0" smtClean="0">
                <a:solidFill>
                  <a:schemeClr val="tx1"/>
                </a:solidFill>
              </a:rPr>
              <a:t>проекта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7735" y="2133600"/>
            <a:ext cx="10560675" cy="4408868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повышение мотивации обучающихся к продолжению обучения в профессиональных ОО, увеличение количество абитуриентов, в том числе за счет притока абитуриентов из соседних районов (</a:t>
            </a:r>
            <a:r>
              <a:rPr lang="ru-RU" sz="2400" b="1" dirty="0">
                <a:solidFill>
                  <a:schemeClr val="tx1"/>
                </a:solidFill>
              </a:rPr>
              <a:t>из обученных 174 школьников 9-х классов за период 2017-2019 </a:t>
            </a:r>
            <a:r>
              <a:rPr lang="ru-RU" sz="2400" b="1" dirty="0" err="1">
                <a:solidFill>
                  <a:schemeClr val="tx1"/>
                </a:solidFill>
              </a:rPr>
              <a:t>г.г</a:t>
            </a:r>
            <a:r>
              <a:rPr lang="ru-RU" sz="2400" b="1" dirty="0">
                <a:solidFill>
                  <a:schemeClr val="tx1"/>
                </a:solidFill>
              </a:rPr>
              <a:t>. в техникум поступили 155 человек, 89%</a:t>
            </a:r>
            <a:r>
              <a:rPr lang="ru-RU" sz="2400" dirty="0">
                <a:solidFill>
                  <a:schemeClr val="tx1"/>
                </a:solidFill>
              </a:rPr>
              <a:t>)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рост </a:t>
            </a:r>
            <a:r>
              <a:rPr lang="ru-RU" sz="2400" dirty="0">
                <a:solidFill>
                  <a:schemeClr val="tx1"/>
                </a:solidFill>
              </a:rPr>
              <a:t>конкурентоспособности и повышение имиджа ПОУ (анализ проведенных мониторингов </a:t>
            </a:r>
            <a:r>
              <a:rPr lang="ru-RU" sz="2400" dirty="0" smtClean="0">
                <a:solidFill>
                  <a:schemeClr val="tx1"/>
                </a:solidFill>
              </a:rPr>
              <a:t>приемной </a:t>
            </a:r>
            <a:r>
              <a:rPr lang="ru-RU" sz="2400" dirty="0">
                <a:solidFill>
                  <a:schemeClr val="tx1"/>
                </a:solidFill>
              </a:rPr>
              <a:t>кампании </a:t>
            </a:r>
            <a:r>
              <a:rPr lang="ru-RU" sz="2400" dirty="0">
                <a:solidFill>
                  <a:schemeClr val="tx1"/>
                </a:solidFill>
              </a:rPr>
              <a:t>за 2017-2019 </a:t>
            </a:r>
            <a:r>
              <a:rPr lang="ru-RU" sz="2400" dirty="0" err="1">
                <a:solidFill>
                  <a:schemeClr val="tx1"/>
                </a:solidFill>
              </a:rPr>
              <a:t>г.г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r>
              <a:rPr lang="ru-RU" sz="2400" dirty="0" smtClean="0">
                <a:solidFill>
                  <a:schemeClr val="tx1"/>
                </a:solidFill>
              </a:rPr>
              <a:t>по </a:t>
            </a:r>
            <a:r>
              <a:rPr lang="ru-RU" sz="2400" dirty="0">
                <a:solidFill>
                  <a:schemeClr val="tx1"/>
                </a:solidFill>
              </a:rPr>
              <a:t>г. </a:t>
            </a:r>
            <a:r>
              <a:rPr lang="ru-RU" sz="2400" dirty="0" smtClean="0">
                <a:solidFill>
                  <a:schemeClr val="tx1"/>
                </a:solidFill>
              </a:rPr>
              <a:t>Заринску, Заринскому округу показывает</a:t>
            </a:r>
            <a:r>
              <a:rPr lang="ru-RU" sz="2400" dirty="0">
                <a:solidFill>
                  <a:schemeClr val="tx1"/>
                </a:solidFill>
              </a:rPr>
              <a:t>, что </a:t>
            </a:r>
            <a:r>
              <a:rPr lang="ru-RU" sz="2400" b="1" dirty="0">
                <a:solidFill>
                  <a:schemeClr val="tx1"/>
                </a:solidFill>
              </a:rPr>
              <a:t>КГБПОУ Заринский политехнический техникум является востребованным </a:t>
            </a:r>
            <a:r>
              <a:rPr lang="ru-RU" sz="2400" b="1" dirty="0" smtClean="0">
                <a:solidFill>
                  <a:schemeClr val="tx1"/>
                </a:solidFill>
              </a:rPr>
              <a:t>у обучающихся </a:t>
            </a:r>
            <a:r>
              <a:rPr lang="ru-RU" sz="2400" b="1" dirty="0">
                <a:solidFill>
                  <a:schemeClr val="tx1"/>
                </a:solidFill>
              </a:rPr>
              <a:t>и их </a:t>
            </a:r>
            <a:r>
              <a:rPr lang="ru-RU" sz="2400" b="1" dirty="0" smtClean="0">
                <a:solidFill>
                  <a:schemeClr val="tx1"/>
                </a:solidFill>
              </a:rPr>
              <a:t>родителей</a:t>
            </a:r>
            <a:r>
              <a:rPr lang="ru-RU" sz="2400" dirty="0" smtClean="0">
                <a:solidFill>
                  <a:schemeClr val="tx1"/>
                </a:solidFill>
              </a:rPr>
              <a:t>)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571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4400" b="1" dirty="0">
                <a:solidFill>
                  <a:schemeClr val="tx1"/>
                </a:solidFill>
              </a:rPr>
              <a:t>Результаты внедрения </a:t>
            </a:r>
            <a:r>
              <a:rPr lang="ru-RU" sz="4400" b="1" dirty="0" smtClean="0">
                <a:solidFill>
                  <a:schemeClr val="tx1"/>
                </a:solidFill>
              </a:rPr>
              <a:t>проекта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3949" y="2086377"/>
            <a:ext cx="10393251" cy="4404575"/>
          </a:xfrm>
        </p:spPr>
        <p:txBody>
          <a:bodyPr>
            <a:noAutofit/>
          </a:bodyPr>
          <a:lstStyle/>
          <a:p>
            <a:r>
              <a:rPr lang="ru-RU" sz="2400" dirty="0" smtClean="0"/>
              <a:t>эффективное стимулирование </a:t>
            </a:r>
            <a:r>
              <a:rPr lang="ru-RU" sz="2400" dirty="0"/>
              <a:t>инновационной деятельности педагогов (</a:t>
            </a:r>
            <a:r>
              <a:rPr lang="ru-RU" sz="2400" b="1" dirty="0"/>
              <a:t>в рамках РИП «Организация предпрофильной подготовки школьников посредством внедрения сетевой формы взаимодействия с образовательными организациями г. Заринска» участвуют 18 педагогических работников</a:t>
            </a:r>
            <a:r>
              <a:rPr lang="ru-RU" sz="2400" dirty="0" smtClean="0"/>
              <a:t>);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стимулирование педагогов – заработной </a:t>
            </a:r>
            <a:r>
              <a:rPr lang="ru-RU" sz="2400" dirty="0" smtClean="0"/>
              <a:t>платой, </a:t>
            </a:r>
            <a:r>
              <a:rPr lang="ru-RU" sz="2400" b="1" dirty="0" smtClean="0"/>
              <a:t>дополнительный доход</a:t>
            </a:r>
            <a:r>
              <a:rPr lang="ru-RU" sz="2400" dirty="0" smtClean="0"/>
              <a:t>;</a:t>
            </a:r>
            <a:endParaRPr lang="ru-RU" sz="2400" dirty="0"/>
          </a:p>
          <a:p>
            <a:r>
              <a:rPr lang="ru-RU" sz="2400" dirty="0" smtClean="0"/>
              <a:t>расширение </a:t>
            </a:r>
            <a:r>
              <a:rPr lang="ru-RU" sz="2400" dirty="0"/>
              <a:t>номенклатуры подготовки квалифицированных рабочих и служащих в соответствии с запросами </a:t>
            </a:r>
            <a:r>
              <a:rPr lang="ru-RU" sz="2400" dirty="0" smtClean="0"/>
              <a:t>обучающихся (</a:t>
            </a:r>
            <a:r>
              <a:rPr lang="ru-RU" sz="2400" b="1" dirty="0" smtClean="0"/>
              <a:t>Новые направления подготовки «Кассир торгового зала», «Графический дизайн»</a:t>
            </a:r>
            <a:r>
              <a:rPr lang="ru-RU" sz="2400" dirty="0" smtClean="0"/>
              <a:t>);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58526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4400" b="1" dirty="0">
                <a:solidFill>
                  <a:schemeClr val="tx1"/>
                </a:solidFill>
              </a:rPr>
              <a:t>Результаты внедрения </a:t>
            </a:r>
            <a:r>
              <a:rPr lang="ru-RU" sz="4400" b="1" dirty="0" smtClean="0">
                <a:solidFill>
                  <a:schemeClr val="tx1"/>
                </a:solidFill>
              </a:rPr>
              <a:t>проекта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93949" y="2133600"/>
            <a:ext cx="10393251" cy="4357352"/>
          </a:xfrm>
        </p:spPr>
        <p:txBody>
          <a:bodyPr>
            <a:noAutofit/>
          </a:bodyPr>
          <a:lstStyle/>
          <a:p>
            <a:r>
              <a:rPr lang="ru-RU" sz="2400" dirty="0" smtClean="0"/>
              <a:t>удовлетворение актуальных </a:t>
            </a:r>
            <a:r>
              <a:rPr lang="ru-RU" sz="2400" dirty="0"/>
              <a:t>потребностей предприятий г. Заринска в </a:t>
            </a:r>
            <a:r>
              <a:rPr lang="ru-RU" sz="2400" dirty="0" smtClean="0"/>
              <a:t>кадрах;</a:t>
            </a:r>
          </a:p>
          <a:p>
            <a:r>
              <a:rPr lang="ru-RU" sz="2400" dirty="0"/>
              <a:t>увеличение доли трудоустроившихся выпускников </a:t>
            </a:r>
            <a:r>
              <a:rPr lang="ru-RU" sz="2400" dirty="0" smtClean="0"/>
              <a:t>техникума (</a:t>
            </a:r>
            <a:r>
              <a:rPr lang="ru-RU" sz="2400" b="1" dirty="0" smtClean="0"/>
              <a:t>профильное обучение</a:t>
            </a:r>
            <a:r>
              <a:rPr lang="ru-RU" sz="2400" dirty="0" smtClean="0"/>
              <a:t>, </a:t>
            </a:r>
            <a:r>
              <a:rPr lang="ru-RU" sz="2400" b="1" dirty="0" smtClean="0"/>
              <a:t>вероятность трудоустройства увеличивается при получении нескольких профессий</a:t>
            </a:r>
            <a:r>
              <a:rPr lang="ru-RU" sz="2400" dirty="0" smtClean="0"/>
              <a:t>);</a:t>
            </a:r>
            <a:endParaRPr lang="ru-RU" sz="2400" dirty="0"/>
          </a:p>
          <a:p>
            <a:r>
              <a:rPr lang="ru-RU" sz="2400" dirty="0" smtClean="0"/>
              <a:t>повышение </a:t>
            </a:r>
            <a:r>
              <a:rPr lang="ru-RU" sz="2400" dirty="0"/>
              <a:t>качества профессионального образования;</a:t>
            </a:r>
            <a:endParaRPr lang="ru-RU" sz="2400" dirty="0"/>
          </a:p>
          <a:p>
            <a:r>
              <a:rPr lang="ru-RU" sz="2400" dirty="0" smtClean="0"/>
              <a:t>обмен </a:t>
            </a:r>
            <a:r>
              <a:rPr lang="ru-RU" sz="2400" dirty="0"/>
              <a:t>ресурсами с участниками сетевого </a:t>
            </a:r>
            <a:r>
              <a:rPr lang="ru-RU" sz="2400" dirty="0" smtClean="0"/>
              <a:t>взаимодействия (</a:t>
            </a:r>
            <a:r>
              <a:rPr lang="ru-RU" sz="2400" b="1" dirty="0" smtClean="0"/>
              <a:t>УМО, кадры, МТБ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42238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</a:t>
            </a:r>
            <a:r>
              <a:rPr lang="ru-RU" b="1" dirty="0"/>
              <a:t>проведения стажерской </a:t>
            </a:r>
            <a:r>
              <a:rPr lang="ru-RU" b="1" dirty="0" smtClean="0"/>
              <a:t>практики: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9713" y="2133600"/>
            <a:ext cx="9134899" cy="3777622"/>
          </a:xfrm>
        </p:spPr>
        <p:txBody>
          <a:bodyPr>
            <a:noAutofit/>
          </a:bodyPr>
          <a:lstStyle/>
          <a:p>
            <a:r>
              <a:rPr lang="ru-RU" sz="2600" dirty="0">
                <a:solidFill>
                  <a:schemeClr val="tx1"/>
                </a:solidFill>
              </a:rPr>
              <a:t>создание условий для подготовки и повышения квалификации педагогических и руководящих работников, способных обеспечить развитие и распространение современной модели предпрофильной подготовки и профильного обучения посредством внедрения сетевой формы взаимодействия между общеобразовательными и профессиональными образовательными организациями</a:t>
            </a:r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55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00011" y="850006"/>
            <a:ext cx="9804601" cy="3927375"/>
          </a:xfrm>
        </p:spPr>
        <p:txBody>
          <a:bodyPr>
            <a:noAutofit/>
          </a:bodyPr>
          <a:lstStyle/>
          <a:p>
            <a:r>
              <a:rPr lang="ru-RU" sz="3600" b="1" dirty="0"/>
              <a:t>Представление опыта КГБПОУ ЗПТ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по теме </a:t>
            </a:r>
            <a:br>
              <a:rPr lang="ru-RU" sz="3600" b="1" dirty="0" smtClean="0"/>
            </a:br>
            <a:r>
              <a:rPr lang="ru-RU" sz="3600" b="1" dirty="0" smtClean="0">
                <a:solidFill>
                  <a:schemeClr val="tx1"/>
                </a:solidFill>
              </a:rPr>
              <a:t>«Организация </a:t>
            </a:r>
            <a:r>
              <a:rPr lang="ru-RU" sz="3600" b="1" dirty="0">
                <a:solidFill>
                  <a:schemeClr val="tx1"/>
                </a:solidFill>
              </a:rPr>
              <a:t>предпрофильной подготовки школьников посредством внедрения сетевой формы взаимодействия с образовательными организациями г. Заринска»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984124"/>
            <a:ext cx="8915399" cy="1635617"/>
          </a:xfrm>
        </p:spPr>
        <p:txBody>
          <a:bodyPr>
            <a:normAutofit/>
          </a:bodyPr>
          <a:lstStyle/>
          <a:p>
            <a:pPr algn="r"/>
            <a:r>
              <a:rPr lang="ru-RU" b="1" cap="none" dirty="0" smtClean="0">
                <a:solidFill>
                  <a:schemeClr val="tx1"/>
                </a:solidFill>
              </a:rPr>
              <a:t>Микушкина В.С.</a:t>
            </a:r>
          </a:p>
          <a:p>
            <a:pPr algn="r"/>
            <a:r>
              <a:rPr lang="ru-RU" b="1" cap="none" dirty="0" smtClean="0">
                <a:solidFill>
                  <a:schemeClr val="tx1"/>
                </a:solidFill>
              </a:rPr>
              <a:t>Зам. директора по УМР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КГБПОУ «Заринский политехнический техникум»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12.12.2019</a:t>
            </a:r>
            <a:endParaRPr lang="ru-RU" b="1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58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299434"/>
            <a:ext cx="10818811" cy="1151965"/>
          </a:xfrm>
        </p:spPr>
        <p:txBody>
          <a:bodyPr>
            <a:normAutofit fontScale="90000"/>
          </a:bodyPr>
          <a:lstStyle/>
          <a:p>
            <a:pPr algn="r"/>
            <a:r>
              <a:rPr lang="ru-RU" sz="4400" b="1" dirty="0">
                <a:solidFill>
                  <a:schemeClr val="tx1"/>
                </a:solidFill>
              </a:rPr>
              <a:t>Модель </a:t>
            </a:r>
            <a:r>
              <a:rPr lang="ru-RU" sz="4400" b="1" dirty="0" smtClean="0">
                <a:solidFill>
                  <a:schemeClr val="tx1"/>
                </a:solidFill>
              </a:rPr>
              <a:t/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сетевого </a:t>
            </a:r>
            <a:r>
              <a:rPr lang="ru-RU" sz="4400" b="1" dirty="0">
                <a:solidFill>
                  <a:schemeClr val="tx1"/>
                </a:solidFill>
              </a:rPr>
              <a:t>взаимодействия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3700" y="1834070"/>
            <a:ext cx="6108485" cy="4911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25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50623"/>
            <a:ext cx="8911687" cy="1280890"/>
          </a:xfrm>
        </p:spPr>
        <p:txBody>
          <a:bodyPr>
            <a:noAutofit/>
          </a:bodyPr>
          <a:lstStyle/>
          <a:p>
            <a:pPr algn="r"/>
            <a:r>
              <a:rPr lang="ru-RU" sz="4400" b="1" dirty="0">
                <a:solidFill>
                  <a:schemeClr val="tx1"/>
                </a:solidFill>
              </a:rPr>
              <a:t>Этапы внедрения модели сетевого взаимодействия 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2462" y="2085935"/>
            <a:ext cx="9102150" cy="412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20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0011" y="276380"/>
            <a:ext cx="9804601" cy="1280890"/>
          </a:xfrm>
        </p:spPr>
        <p:txBody>
          <a:bodyPr>
            <a:noAutofit/>
          </a:bodyPr>
          <a:lstStyle/>
          <a:p>
            <a:pPr algn="r"/>
            <a:r>
              <a:rPr lang="ru-RU" sz="4400" b="1" dirty="0" smtClean="0">
                <a:solidFill>
                  <a:schemeClr val="tx1"/>
                </a:solidFill>
              </a:rPr>
              <a:t>Основные направления деятельности в рамках  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сетевого взаимодействия 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9927" y="2584360"/>
            <a:ext cx="10444767" cy="3867955"/>
          </a:xfrm>
        </p:spPr>
        <p:txBody>
          <a:bodyPr>
            <a:noAutofit/>
          </a:bodyPr>
          <a:lstStyle/>
          <a:p>
            <a:r>
              <a:rPr lang="ru-RU" sz="2600" dirty="0" smtClean="0">
                <a:solidFill>
                  <a:schemeClr val="tx1"/>
                </a:solidFill>
              </a:rPr>
              <a:t>организация </a:t>
            </a:r>
            <a:r>
              <a:rPr lang="ru-RU" sz="2600" dirty="0">
                <a:solidFill>
                  <a:schemeClr val="tx1"/>
                </a:solidFill>
              </a:rPr>
              <a:t>элективных курсов в форме практико-ориентированных занятий, профессиональных проб; </a:t>
            </a:r>
            <a:endParaRPr lang="ru-RU" sz="2600" dirty="0">
              <a:solidFill>
                <a:schemeClr val="tx1"/>
              </a:solidFill>
            </a:endParaRPr>
          </a:p>
          <a:p>
            <a:r>
              <a:rPr lang="ru-RU" sz="2600" dirty="0" smtClean="0">
                <a:solidFill>
                  <a:schemeClr val="tx1"/>
                </a:solidFill>
              </a:rPr>
              <a:t>консультирование </a:t>
            </a:r>
            <a:r>
              <a:rPr lang="ru-RU" sz="2600" dirty="0">
                <a:solidFill>
                  <a:schemeClr val="tx1"/>
                </a:solidFill>
              </a:rPr>
              <a:t>педагогических работников ПОО и ОО; </a:t>
            </a:r>
            <a:endParaRPr lang="ru-RU" sz="2600" dirty="0">
              <a:solidFill>
                <a:schemeClr val="tx1"/>
              </a:solidFill>
            </a:endParaRPr>
          </a:p>
          <a:p>
            <a:r>
              <a:rPr lang="ru-RU" sz="2600" dirty="0" smtClean="0">
                <a:solidFill>
                  <a:schemeClr val="tx1"/>
                </a:solidFill>
              </a:rPr>
              <a:t>информационное </a:t>
            </a:r>
            <a:r>
              <a:rPr lang="ru-RU" sz="2600" dirty="0">
                <a:solidFill>
                  <a:schemeClr val="tx1"/>
                </a:solidFill>
              </a:rPr>
              <a:t>обеспечение родителей (законных представителей); </a:t>
            </a:r>
            <a:endParaRPr lang="ru-RU" sz="2600" dirty="0">
              <a:solidFill>
                <a:schemeClr val="tx1"/>
              </a:solidFill>
            </a:endParaRPr>
          </a:p>
          <a:p>
            <a:r>
              <a:rPr lang="ru-RU" sz="2600" dirty="0" smtClean="0">
                <a:solidFill>
                  <a:schemeClr val="tx1"/>
                </a:solidFill>
              </a:rPr>
              <a:t>консолидация, распространение, обмен педагогическим опытом; </a:t>
            </a:r>
            <a:endParaRPr lang="ru-RU" sz="2600" dirty="0">
              <a:solidFill>
                <a:schemeClr val="tx1"/>
              </a:solidFill>
            </a:endParaRPr>
          </a:p>
          <a:p>
            <a:r>
              <a:rPr lang="ru-RU" sz="2600" dirty="0" smtClean="0">
                <a:solidFill>
                  <a:schemeClr val="tx1"/>
                </a:solidFill>
              </a:rPr>
              <a:t>обмен </a:t>
            </a:r>
            <a:r>
              <a:rPr lang="ru-RU" sz="2600" dirty="0">
                <a:solidFill>
                  <a:schemeClr val="tx1"/>
                </a:solidFill>
              </a:rPr>
              <a:t>результатами освоения программ учебных курсов</a:t>
            </a:r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34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11985"/>
            <a:ext cx="8911687" cy="1578177"/>
          </a:xfrm>
        </p:spPr>
        <p:txBody>
          <a:bodyPr>
            <a:noAutofit/>
          </a:bodyPr>
          <a:lstStyle/>
          <a:p>
            <a:pPr algn="r"/>
            <a:r>
              <a:rPr lang="ru-RU" sz="4400" b="1" dirty="0">
                <a:solidFill>
                  <a:schemeClr val="tx1"/>
                </a:solidFill>
              </a:rPr>
              <a:t>Актуальность представляемого опыта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4254" y="2133600"/>
            <a:ext cx="9830358" cy="3777622"/>
          </a:xfrm>
        </p:spPr>
        <p:txBody>
          <a:bodyPr>
            <a:noAutofit/>
          </a:bodyPr>
          <a:lstStyle/>
          <a:p>
            <a:r>
              <a:rPr lang="ru-RU" sz="2800" cap="none" dirty="0" smtClean="0">
                <a:solidFill>
                  <a:schemeClr val="tx1"/>
                </a:solidFill>
              </a:rPr>
              <a:t>Обусловлена модернизацией системы образования в Алтайском крае, в России</a:t>
            </a:r>
          </a:p>
          <a:p>
            <a:r>
              <a:rPr lang="ru-RU" sz="2800" cap="none" dirty="0" smtClean="0">
                <a:solidFill>
                  <a:schemeClr val="tx1"/>
                </a:solidFill>
              </a:rPr>
              <a:t>Учитывает ситуацию развития рынка труда и основные тренды в трудоустройстве молодежи, </a:t>
            </a:r>
          </a:p>
          <a:p>
            <a:r>
              <a:rPr lang="ru-RU" sz="2800" cap="none" dirty="0" smtClean="0">
                <a:solidFill>
                  <a:schemeClr val="tx1"/>
                </a:solidFill>
              </a:rPr>
              <a:t> Основана на анализе нерешенных проблем в области подготовки квалифицированных кадров на уровне алтайского края и Заринского территориального округа. </a:t>
            </a:r>
            <a:endParaRPr lang="ru-RU" sz="2800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220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/>
              <a:t>НАПРАВЛЕНИЯ ПОДГОТОВКИ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633868"/>
              </p:ext>
            </p:extLst>
          </p:nvPr>
        </p:nvGraphicFramePr>
        <p:xfrm>
          <a:off x="1249250" y="1515414"/>
          <a:ext cx="10255362" cy="49377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127681"/>
                <a:gridCol w="512768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 БАЗЕ 9 КЛАССА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 БАЗЕ 10-11 КЛАССА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Symbol" panose="05050102010706020507" pitchFamily="18" charset="2"/>
                        <a:buChar char="-"/>
                      </a:pPr>
                      <a:r>
                        <a:rPr lang="ru-RU" sz="2400" dirty="0" smtClean="0"/>
                        <a:t>«Кондитер»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Symbol" panose="05050102010706020507" pitchFamily="18" charset="2"/>
                        <a:buChar char="-"/>
                      </a:pPr>
                      <a:r>
                        <a:rPr lang="ru-RU" sz="2400" dirty="0" smtClean="0"/>
                        <a:t>«Графический дизайн»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ru-RU" sz="2400" dirty="0" smtClean="0"/>
                        <a:t>«Кулинар»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ru-RU" sz="2400" dirty="0" smtClean="0"/>
                        <a:t>«Электрогазосварщик»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ru-RU" sz="2400" dirty="0" smtClean="0"/>
                        <a:t>«Портной</a:t>
                      </a:r>
                      <a:r>
                        <a:rPr lang="ru-RU" sz="2400" dirty="0" smtClean="0"/>
                        <a:t>»</a:t>
                      </a:r>
                      <a:endParaRPr lang="ru-RU" sz="2400" dirty="0" smtClean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ru-RU" sz="2400" dirty="0" smtClean="0"/>
                        <a:t>«Кассир торгового зала»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ru-RU" sz="2400" dirty="0" smtClean="0"/>
                        <a:t>«Электромонтер»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ru-RU" sz="2400" dirty="0" smtClean="0"/>
                        <a:t>«Металлообработка»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ru-RU" sz="2400" dirty="0" smtClean="0"/>
                        <a:t>«Основы информационных технологий»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В период 2017-2019 </a:t>
                      </a:r>
                      <a:r>
                        <a:rPr lang="ru-RU" sz="2800" b="1" dirty="0" err="1" smtClean="0"/>
                        <a:t>г.г</a:t>
                      </a:r>
                      <a:r>
                        <a:rPr lang="ru-RU" sz="2800" b="1" dirty="0" smtClean="0"/>
                        <a:t>. предпрофильной</a:t>
                      </a:r>
                      <a:r>
                        <a:rPr lang="ru-RU" sz="2800" b="1" baseline="0" dirty="0" smtClean="0"/>
                        <a:t> подготовкой и </a:t>
                      </a:r>
                      <a:r>
                        <a:rPr lang="ru-RU" sz="2800" b="1" dirty="0" smtClean="0"/>
                        <a:t>профильным обучением было охвачено 224 учащихся 9-11 классов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57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093" y="273676"/>
            <a:ext cx="10773590" cy="1151965"/>
          </a:xfrm>
        </p:spPr>
        <p:txBody>
          <a:bodyPr>
            <a:noAutofit/>
          </a:bodyPr>
          <a:lstStyle/>
          <a:p>
            <a:pPr algn="r"/>
            <a:r>
              <a:rPr lang="ru-RU" sz="4400" b="1" dirty="0">
                <a:solidFill>
                  <a:schemeClr val="tx1"/>
                </a:solidFill>
              </a:rPr>
              <a:t>Практическая  значимость </a:t>
            </a:r>
            <a:r>
              <a:rPr lang="ru-RU" sz="4400" b="1" dirty="0" smtClean="0">
                <a:solidFill>
                  <a:schemeClr val="tx1"/>
                </a:solidFill>
              </a:rPr>
              <a:t/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представляемого опыта 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3346" y="2217943"/>
            <a:ext cx="9099337" cy="4028311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решение актуальных вопросов </a:t>
            </a:r>
            <a:r>
              <a:rPr lang="ru-RU" sz="2800" dirty="0">
                <a:solidFill>
                  <a:schemeClr val="tx1"/>
                </a:solidFill>
              </a:rPr>
              <a:t>кадровой политики общеобразовательных </a:t>
            </a:r>
            <a:r>
              <a:rPr lang="ru-RU" sz="2800" dirty="0" smtClean="0">
                <a:solidFill>
                  <a:schemeClr val="tx1"/>
                </a:solidFill>
              </a:rPr>
              <a:t>организаций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материально-техническое оснащение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Повышение значимости </a:t>
            </a:r>
            <a:r>
              <a:rPr lang="ru-RU" sz="2800" dirty="0">
                <a:solidFill>
                  <a:schemeClr val="tx1"/>
                </a:solidFill>
              </a:rPr>
              <a:t>востребованных рабочих профессий, специальностей среди учащихся </a:t>
            </a:r>
            <a:r>
              <a:rPr lang="ru-RU" sz="2800" dirty="0" smtClean="0">
                <a:solidFill>
                  <a:schemeClr val="tx1"/>
                </a:solidFill>
              </a:rPr>
              <a:t>школ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удовлетворение </a:t>
            </a:r>
            <a:r>
              <a:rPr lang="ru-RU" sz="2800" dirty="0">
                <a:solidFill>
                  <a:schemeClr val="tx1"/>
                </a:solidFill>
              </a:rPr>
              <a:t>потребности экономики региона в рабочих и специалистах.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83856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313</TotalTime>
  <Words>742</Words>
  <Application>Microsoft Office PowerPoint</Application>
  <PresentationFormat>Широкоэкранный</PresentationFormat>
  <Paragraphs>73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Symbol</vt:lpstr>
      <vt:lpstr>Wingdings 3</vt:lpstr>
      <vt:lpstr>Легкий дым</vt:lpstr>
      <vt:lpstr>Стажерская практика по теме  «Учебно-методическое обеспечение организации предпрофильной подготовки школьников посредством внедрения сетевой формы взаимодействия с образовательными организациями» 12.12.2019</vt:lpstr>
      <vt:lpstr>Цель проведения стажерской практики:</vt:lpstr>
      <vt:lpstr>Представление опыта КГБПОУ ЗПТ  по теме  «Организация предпрофильной подготовки школьников посредством внедрения сетевой формы взаимодействия с образовательными организациями г. Заринска»</vt:lpstr>
      <vt:lpstr>Модель  сетевого взаимодействия</vt:lpstr>
      <vt:lpstr>Этапы внедрения модели сетевого взаимодействия </vt:lpstr>
      <vt:lpstr>Основные направления деятельности в рамках   сетевого взаимодействия </vt:lpstr>
      <vt:lpstr>Актуальность представляемого опыта</vt:lpstr>
      <vt:lpstr>НАПРАВЛЕНИЯ ПОДГОТОВКИ</vt:lpstr>
      <vt:lpstr>Практическая  значимость  представляемого опыта </vt:lpstr>
      <vt:lpstr>Условия эффективности сетевого взаимодействия</vt:lpstr>
      <vt:lpstr>Риски, возможные ограничения</vt:lpstr>
      <vt:lpstr>Используемые ресурсы в рамках сетевого взаимодействия</vt:lpstr>
      <vt:lpstr>Используемые ресурсы в рамках сетевого взаимодействия</vt:lpstr>
      <vt:lpstr>Используемые ресурсы в рамках сетевого взаимодействия</vt:lpstr>
      <vt:lpstr>Результаты внедрения проекта</vt:lpstr>
      <vt:lpstr>Результаты внедрения проекта</vt:lpstr>
      <vt:lpstr>Результаты внедрения проекта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«Организация предпрофильной подготовки школьников посредством внедрения сетевой формы взаимодействия с образовательными организациями г. Заринска»</dc:title>
  <dc:creator>HP</dc:creator>
  <cp:lastModifiedBy>HP</cp:lastModifiedBy>
  <cp:revision>20</cp:revision>
  <dcterms:created xsi:type="dcterms:W3CDTF">2019-12-11T17:23:46Z</dcterms:created>
  <dcterms:modified xsi:type="dcterms:W3CDTF">2019-12-11T22:37:36Z</dcterms:modified>
</cp:coreProperties>
</file>